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10080625" cy="7559675"/>
  <p:notesSz cx="9144000" cy="6858000"/>
  <p:defaultTextStyle>
    <a:defPPr>
      <a:defRPr lang="en-US"/>
    </a:defPPr>
    <a:lvl1pPr marL="0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1pPr>
    <a:lvl2pPr marL="481066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2pPr>
    <a:lvl3pPr marL="962132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3pPr>
    <a:lvl4pPr marL="1443198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4pPr>
    <a:lvl5pPr marL="1924263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5pPr>
    <a:lvl6pPr marL="2405329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6pPr>
    <a:lvl7pPr marL="2886395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7pPr>
    <a:lvl8pPr marL="3367461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8pPr>
    <a:lvl9pPr marL="3848527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BE8"/>
    <a:srgbClr val="CC00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1E9D61-1C4B-4A07-88E1-938B9709E4CC}" v="151" dt="2022-05-24T23:56:09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1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de Lautour" userId="3b1d8ab1be18bfe1" providerId="LiveId" clId="{701E9D61-1C4B-4A07-88E1-938B9709E4CC}"/>
    <pc:docChg chg="undo custSel modSld">
      <pc:chgData name="Sue de Lautour" userId="3b1d8ab1be18bfe1" providerId="LiveId" clId="{701E9D61-1C4B-4A07-88E1-938B9709E4CC}" dt="2022-05-24T23:56:27.661" v="913" actId="1076"/>
      <pc:docMkLst>
        <pc:docMk/>
      </pc:docMkLst>
      <pc:sldChg chg="addSp delSp modSp mod">
        <pc:chgData name="Sue de Lautour" userId="3b1d8ab1be18bfe1" providerId="LiveId" clId="{701E9D61-1C4B-4A07-88E1-938B9709E4CC}" dt="2022-05-24T23:56:27.661" v="913" actId="1076"/>
        <pc:sldMkLst>
          <pc:docMk/>
          <pc:sldMk cId="2274854174" sldId="256"/>
        </pc:sldMkLst>
        <pc:spChg chg="mod">
          <ac:chgData name="Sue de Lautour" userId="3b1d8ab1be18bfe1" providerId="LiveId" clId="{701E9D61-1C4B-4A07-88E1-938B9709E4CC}" dt="2022-05-24T23:48:10.171" v="797" actId="207"/>
          <ac:spMkLst>
            <pc:docMk/>
            <pc:sldMk cId="2274854174" sldId="256"/>
            <ac:spMk id="8" creationId="{FB1FA4EE-7E16-611A-483A-93EBB54D94FE}"/>
          </ac:spMkLst>
        </pc:spChg>
        <pc:graphicFrameChg chg="del mod modGraphic">
          <ac:chgData name="Sue de Lautour" userId="3b1d8ab1be18bfe1" providerId="LiveId" clId="{701E9D61-1C4B-4A07-88E1-938B9709E4CC}" dt="2022-05-24T23:42:59.460" v="620" actId="478"/>
          <ac:graphicFrameMkLst>
            <pc:docMk/>
            <pc:sldMk cId="2274854174" sldId="256"/>
            <ac:graphicFrameMk id="5" creationId="{30D113E7-B315-3301-F9AF-275D13FBFE58}"/>
          </ac:graphicFrameMkLst>
        </pc:graphicFrameChg>
        <pc:graphicFrameChg chg="mod modGraphic">
          <ac:chgData name="Sue de Lautour" userId="3b1d8ab1be18bfe1" providerId="LiveId" clId="{701E9D61-1C4B-4A07-88E1-938B9709E4CC}" dt="2022-05-24T23:55:44.535" v="903"/>
          <ac:graphicFrameMkLst>
            <pc:docMk/>
            <pc:sldMk cId="2274854174" sldId="256"/>
            <ac:graphicFrameMk id="6" creationId="{2E7B20B3-AAF6-0DBE-CFC9-146D25BD5C41}"/>
          </ac:graphicFrameMkLst>
        </pc:graphicFrameChg>
        <pc:graphicFrameChg chg="add mod modGraphic">
          <ac:chgData name="Sue de Lautour" userId="3b1d8ab1be18bfe1" providerId="LiveId" clId="{701E9D61-1C4B-4A07-88E1-938B9709E4CC}" dt="2022-05-24T23:56:15.231" v="910" actId="1076"/>
          <ac:graphicFrameMkLst>
            <pc:docMk/>
            <pc:sldMk cId="2274854174" sldId="256"/>
            <ac:graphicFrameMk id="15" creationId="{F1A9DA16-2364-065D-9695-75D10C434B73}"/>
          </ac:graphicFrameMkLst>
        </pc:graphicFrameChg>
        <pc:picChg chg="mod">
          <ac:chgData name="Sue de Lautour" userId="3b1d8ab1be18bfe1" providerId="LiveId" clId="{701E9D61-1C4B-4A07-88E1-938B9709E4CC}" dt="2022-05-24T23:56:24.075" v="912" actId="1076"/>
          <ac:picMkLst>
            <pc:docMk/>
            <pc:sldMk cId="2274854174" sldId="256"/>
            <ac:picMk id="10" creationId="{078B646D-5CB5-C187-0F1D-A0F75E183A67}"/>
          </ac:picMkLst>
        </pc:picChg>
        <pc:picChg chg="mod">
          <ac:chgData name="Sue de Lautour" userId="3b1d8ab1be18bfe1" providerId="LiveId" clId="{701E9D61-1C4B-4A07-88E1-938B9709E4CC}" dt="2022-05-24T23:56:21.498" v="911" actId="1076"/>
          <ac:picMkLst>
            <pc:docMk/>
            <pc:sldMk cId="2274854174" sldId="256"/>
            <ac:picMk id="12" creationId="{AADBD2D7-96A7-9242-5123-8B060A1FB081}"/>
          </ac:picMkLst>
        </pc:picChg>
        <pc:picChg chg="mod ord">
          <ac:chgData name="Sue de Lautour" userId="3b1d8ab1be18bfe1" providerId="LiveId" clId="{701E9D61-1C4B-4A07-88E1-938B9709E4CC}" dt="2022-05-24T23:56:27.661" v="913" actId="1076"/>
          <ac:picMkLst>
            <pc:docMk/>
            <pc:sldMk cId="2274854174" sldId="256"/>
            <ac:picMk id="14" creationId="{C6B91AFF-61EC-A0F1-CCF7-D2B9868FB414}"/>
          </ac:picMkLst>
        </pc:picChg>
      </pc:sldChg>
      <pc:sldChg chg="addSp delSp modSp mod">
        <pc:chgData name="Sue de Lautour" userId="3b1d8ab1be18bfe1" providerId="LiveId" clId="{701E9D61-1C4B-4A07-88E1-938B9709E4CC}" dt="2022-05-24T23:54:52.779" v="877"/>
        <pc:sldMkLst>
          <pc:docMk/>
          <pc:sldMk cId="857283172" sldId="258"/>
        </pc:sldMkLst>
        <pc:spChg chg="mod">
          <ac:chgData name="Sue de Lautour" userId="3b1d8ab1be18bfe1" providerId="LiveId" clId="{701E9D61-1C4B-4A07-88E1-938B9709E4CC}" dt="2022-05-24T23:54:27.479" v="872" actId="1076"/>
          <ac:spMkLst>
            <pc:docMk/>
            <pc:sldMk cId="857283172" sldId="258"/>
            <ac:spMk id="4" creationId="{36CD0C1D-89C5-24F0-67C1-2FC02092A46C}"/>
          </ac:spMkLst>
        </pc:spChg>
        <pc:graphicFrameChg chg="del mod modGraphic">
          <ac:chgData name="Sue de Lautour" userId="3b1d8ab1be18bfe1" providerId="LiveId" clId="{701E9D61-1C4B-4A07-88E1-938B9709E4CC}" dt="2022-05-24T23:45:18.168" v="690" actId="478"/>
          <ac:graphicFrameMkLst>
            <pc:docMk/>
            <pc:sldMk cId="857283172" sldId="258"/>
            <ac:graphicFrameMk id="2" creationId="{0F0BEBC6-BCD0-4BA9-7186-F4A93D78ED1B}"/>
          </ac:graphicFrameMkLst>
        </pc:graphicFrameChg>
        <pc:graphicFrameChg chg="add mod modGraphic">
          <ac:chgData name="Sue de Lautour" userId="3b1d8ab1be18bfe1" providerId="LiveId" clId="{701E9D61-1C4B-4A07-88E1-938B9709E4CC}" dt="2022-05-24T23:54:52.779" v="877"/>
          <ac:graphicFrameMkLst>
            <pc:docMk/>
            <pc:sldMk cId="857283172" sldId="258"/>
            <ac:graphicFrameMk id="7" creationId="{578C2667-13D7-106A-E68F-3BD1AE04F422}"/>
          </ac:graphicFrameMkLst>
        </pc:graphicFrameChg>
        <pc:picChg chg="mod ord">
          <ac:chgData name="Sue de Lautour" userId="3b1d8ab1be18bfe1" providerId="LiveId" clId="{701E9D61-1C4B-4A07-88E1-938B9709E4CC}" dt="2022-05-24T23:54:36.038" v="874" actId="1076"/>
          <ac:picMkLst>
            <pc:docMk/>
            <pc:sldMk cId="857283172" sldId="258"/>
            <ac:picMk id="6" creationId="{7FA02FDE-DD61-2CD4-E435-6D60FE35F5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0A335-EA2E-483D-9B03-A094989D30FF}" type="datetimeFigureOut">
              <a:rPr lang="en-NZ" smtClean="0"/>
              <a:t>25/05/2022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46CD0-A793-4D0E-B71C-8A67F1188A3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29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58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EF1650E-D1AA-342B-795C-6EB453D3D4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6" y="224790"/>
            <a:ext cx="885553" cy="88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3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, copyright, page no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EF1650E-D1AA-342B-795C-6EB453D3D4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6" y="224790"/>
            <a:ext cx="885553" cy="885553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E330440-9B53-67E7-92F3-5E32FB51F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2125" y="7074252"/>
            <a:ext cx="560788" cy="3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938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&amp;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60C8D76-C293-4791-A782-B7CEC51A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2125" y="7074252"/>
            <a:ext cx="560788" cy="3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5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BCB3-DC78-49A5-A95A-95BD9AB53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4" y="298834"/>
            <a:ext cx="8694539" cy="321448"/>
          </a:xfrm>
          <a:prstGeom prst="rect">
            <a:avLst/>
          </a:prstGeom>
        </p:spPr>
        <p:txBody>
          <a:bodyPr/>
          <a:lstStyle>
            <a:lvl1pPr algn="ctr">
              <a:defRPr sz="1662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64CAC82-7EC7-480C-884C-BE13D2134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82539" y="7103165"/>
            <a:ext cx="565315" cy="360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E70DB7D-C123-43C3-BC53-AE7F8C7D0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0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06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  <p:sldLayoutId id="2147483668" r:id="rId3"/>
    <p:sldLayoutId id="2147483667" r:id="rId4"/>
    <p:sldLayoutId id="2147483663" r:id="rId5"/>
  </p:sldLayoutIdLst>
  <p:hf hdr="0" ftr="0" dt="0"/>
  <p:txStyles>
    <p:titleStyle>
      <a:lvl1pPr algn="l" defTabSz="474779" rtl="0" eaLnBrk="1" latinLnBrk="0" hangingPunct="1">
        <a:lnSpc>
          <a:spcPct val="90000"/>
        </a:lnSpc>
        <a:spcBef>
          <a:spcPct val="0"/>
        </a:spcBef>
        <a:buNone/>
        <a:defRPr sz="2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8695" indent="-118695" algn="l" defTabSz="474779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454" kern="1200">
          <a:solidFill>
            <a:schemeClr val="tx1"/>
          </a:solidFill>
          <a:latin typeface="+mn-lt"/>
          <a:ea typeface="+mn-ea"/>
          <a:cs typeface="+mn-cs"/>
        </a:defRPr>
      </a:lvl1pPr>
      <a:lvl2pPr marL="356085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59347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038" kern="1200">
          <a:solidFill>
            <a:schemeClr val="tx1"/>
          </a:solidFill>
          <a:latin typeface="+mn-lt"/>
          <a:ea typeface="+mn-ea"/>
          <a:cs typeface="+mn-cs"/>
        </a:defRPr>
      </a:lvl3pPr>
      <a:lvl4pPr marL="83086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106825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30564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3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78042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2017812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739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477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1216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4955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694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2433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6172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899117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ako.ac.nz/assets/Knowledge-centre/ALNACC-Resources/Learning-progressions/9cd65f48d5/ALNACC-Background-Learning-Progressions-for-Adult-Literacy.pdf" TargetMode="External"/><Relationship Id="rId7" Type="http://schemas.openxmlformats.org/officeDocument/2006/relationships/image" Target="../media/image6.svg"/><Relationship Id="rId2" Type="http://schemas.openxmlformats.org/officeDocument/2006/relationships/hyperlink" Target="https://www.driveresources.org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ako.ac.nz/assets/Knowledge-centre/ALNACC-Resources/Learning-progressions/9cd65f48d5/ALNACC-Background-Learning-Progressions-for-Adult-Literacy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hlinkClick r:id="rId2"/>
            <a:extLst>
              <a:ext uri="{FF2B5EF4-FFF2-40B4-BE49-F238E27FC236}">
                <a16:creationId xmlns:a16="http://schemas.microsoft.com/office/drawing/2014/main" id="{28FEBCA4-38A3-B632-1200-5BF893664595}"/>
              </a:ext>
            </a:extLst>
          </p:cNvPr>
          <p:cNvSpPr/>
          <p:nvPr/>
        </p:nvSpPr>
        <p:spPr>
          <a:xfrm>
            <a:off x="143691" y="182880"/>
            <a:ext cx="1123406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2E7B20B3-AAF6-0DBE-CFC9-146D25BD5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276216"/>
              </p:ext>
            </p:extLst>
          </p:nvPr>
        </p:nvGraphicFramePr>
        <p:xfrm>
          <a:off x="252428" y="1596131"/>
          <a:ext cx="9539767" cy="289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733">
                  <a:extLst>
                    <a:ext uri="{9D8B030D-6E8A-4147-A177-3AD203B41FA5}">
                      <a16:colId xmlns:a16="http://schemas.microsoft.com/office/drawing/2014/main" val="3275287359"/>
                    </a:ext>
                  </a:extLst>
                </a:gridCol>
                <a:gridCol w="1437860">
                  <a:extLst>
                    <a:ext uri="{9D8B030D-6E8A-4147-A177-3AD203B41FA5}">
                      <a16:colId xmlns:a16="http://schemas.microsoft.com/office/drawing/2014/main" val="1505901964"/>
                    </a:ext>
                  </a:extLst>
                </a:gridCol>
                <a:gridCol w="2881174">
                  <a:extLst>
                    <a:ext uri="{9D8B030D-6E8A-4147-A177-3AD203B41FA5}">
                      <a16:colId xmlns:a16="http://schemas.microsoft.com/office/drawing/2014/main" val="4119943849"/>
                    </a:ext>
                  </a:extLst>
                </a:gridCol>
                <a:gridCol w="3816000">
                  <a:extLst>
                    <a:ext uri="{9D8B030D-6E8A-4147-A177-3AD203B41FA5}">
                      <a16:colId xmlns:a16="http://schemas.microsoft.com/office/drawing/2014/main" val="2595098694"/>
                    </a:ext>
                  </a:extLst>
                </a:gridCol>
              </a:tblGrid>
              <a:tr h="217557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26622</a:t>
                      </a:r>
                    </a:p>
                    <a:p>
                      <a:pPr algn="ctr"/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Write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 to communicate ideas for a purpose and audience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Domain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Text Requirements / Management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Achievement Criteria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265469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Core generic &gt; Work and Study Skills</a:t>
                      </a:r>
                      <a:endParaRPr lang="en-NZ" sz="10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texts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different purposes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Approx. 500 words across all 3 pieces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piece must be 200+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1 piece must be paragraphed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may plan, draft, edit and use dictionaries and spell check.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– general guidance only – no specific pointers!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NZ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Sufficient complexity:</a:t>
                      </a:r>
                      <a:endParaRPr lang="en-N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for the descriptors with 4 fronds on the pikopiko (ie: </a:t>
                      </a:r>
                      <a:r>
                        <a:rPr lang="en-NZ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 4</a:t>
                      </a: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Adult Learning Literacy Progressions) on pages 22-27 of this pdf doc:</a:t>
                      </a:r>
                    </a:p>
                    <a:p>
                      <a:r>
                        <a:rPr lang="en-NZ" sz="9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https://ako.ac.nz/assets/Knowledge-centre/ALNACC-Resources/Learning-progressions/9cd65f48d5/ALNACC-Background-Learning-Progressions-for-Adult-Literacy</a:t>
                      </a:r>
                      <a:r>
                        <a:rPr lang="en-NZ" sz="935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.pdf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Performance criteria must be met in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at least three separate written texts.  Criteria include: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Ideas expressed are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Organisation of ideas is appropriate to purpose and text type.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at least one text must be continuous and paragraphed; all texts should be paragraphed if the length or text type require it.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 Language is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 Written texts demonstrate sufficient technical accuracy to communicate the purpose to the intended audience.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technical accuracy – verb tense, subject-verb agreement, spelling, punctuation</a:t>
                      </a:r>
                      <a:endParaRPr lang="en-NZ" sz="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75558"/>
                  </a:ext>
                </a:extLst>
              </a:tr>
              <a:tr h="217557">
                <a:tc vMerge="1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26622</a:t>
                      </a:r>
                    </a:p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Write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to communicate ideas for a purpose and audience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texts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different purposes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Approx. 500 words across all 3 pieces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piece must be 200+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1 piece must be paragraphed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may plan, draft, edit and use dictionaries and spell check.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– general guidance only – no specific pointers!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Performance criteria must be met in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at least three separate written texts.  Criteria include: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Ideas expressed are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Organisation of ideas is appropriate to purpose and text type.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at least one text must be continuous and paragraphed; all texts should be paragraphed if the length or text type require it.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 Language is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 Written texts demonstrate sufficient technical accuracy to communicate the purpose to the intended audience.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technical accuracy – verb tense, subject-verb agreement, spelling, punctuation</a:t>
                      </a:r>
                      <a:endParaRPr lang="en-NZ" sz="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626746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(Note:  version 4 is still valid as there are no changes to the achievement criteria.)</a:t>
                      </a:r>
                      <a:endParaRPr lang="en-NZ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36472"/>
                  </a:ext>
                </a:extLst>
              </a:tr>
              <a:tr h="21755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Credits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682785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9268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FD7CB-54FA-4627-7AA3-6B9853034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F86CD5-A1CB-4558-A6A9-94D30281CAD2}" type="slidenum">
              <a:rPr lang="en-NZ" smtClean="0"/>
              <a:pPr/>
              <a:t>1</a:t>
            </a:fld>
            <a:endParaRPr lang="en-NZ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1FA4EE-7E16-611A-483A-93EBB54D94FE}"/>
              </a:ext>
            </a:extLst>
          </p:cNvPr>
          <p:cNvSpPr txBox="1"/>
          <p:nvPr/>
        </p:nvSpPr>
        <p:spPr>
          <a:xfrm>
            <a:off x="1755913" y="265043"/>
            <a:ext cx="755007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Standards for Level 1 Literacy</a:t>
            </a:r>
          </a:p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</a:p>
          <a:p>
            <a:pPr algn="ctr"/>
            <a:endParaRPr lang="en-US" sz="1100" dirty="0"/>
          </a:p>
          <a:p>
            <a:pPr algn="ctr"/>
            <a:r>
              <a:rPr lang="en-US" sz="1600" dirty="0">
                <a:solidFill>
                  <a:srgbClr val="CC0099"/>
                </a:solidFill>
              </a:rPr>
              <a:t>Students must achieve all 3 of these unit standards to gain Level 1 Literacy</a:t>
            </a:r>
          </a:p>
          <a:p>
            <a:pPr algn="ctr"/>
            <a:r>
              <a:rPr lang="en-US" sz="1400" dirty="0"/>
              <a:t>(4 + 3 + 3 = 10 credits for literacy)</a:t>
            </a:r>
            <a:endParaRPr lang="en-NZ" sz="1400" dirty="0"/>
          </a:p>
        </p:txBody>
      </p:sp>
      <p:pic>
        <p:nvPicPr>
          <p:cNvPr id="10" name="Graphic 9" descr="Pen outline">
            <a:extLst>
              <a:ext uri="{FF2B5EF4-FFF2-40B4-BE49-F238E27FC236}">
                <a16:creationId xmlns:a16="http://schemas.microsoft.com/office/drawing/2014/main" id="{078B646D-5CB5-C187-0F1D-A0F75E183A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9037" y="3768570"/>
            <a:ext cx="452714" cy="452714"/>
          </a:xfrm>
          <a:prstGeom prst="rect">
            <a:avLst/>
          </a:prstGeom>
        </p:spPr>
      </p:pic>
      <p:pic>
        <p:nvPicPr>
          <p:cNvPr id="12" name="Graphic 11" descr="Laptop with solid fill">
            <a:extLst>
              <a:ext uri="{FF2B5EF4-FFF2-40B4-BE49-F238E27FC236}">
                <a16:creationId xmlns:a16="http://schemas.microsoft.com/office/drawing/2014/main" id="{AADBD2D7-96A7-9242-5123-8B060A1FB0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6929" y="3724143"/>
            <a:ext cx="552106" cy="552106"/>
          </a:xfrm>
          <a:prstGeom prst="rect">
            <a:avLst/>
          </a:prstGeom>
        </p:spPr>
      </p:pic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F1A9DA16-2364-065D-9695-75D10C434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064411"/>
              </p:ext>
            </p:extLst>
          </p:nvPr>
        </p:nvGraphicFramePr>
        <p:xfrm>
          <a:off x="252428" y="4735644"/>
          <a:ext cx="9538593" cy="24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733">
                  <a:extLst>
                    <a:ext uri="{9D8B030D-6E8A-4147-A177-3AD203B41FA5}">
                      <a16:colId xmlns:a16="http://schemas.microsoft.com/office/drawing/2014/main" val="3275287359"/>
                    </a:ext>
                  </a:extLst>
                </a:gridCol>
                <a:gridCol w="1437860">
                  <a:extLst>
                    <a:ext uri="{9D8B030D-6E8A-4147-A177-3AD203B41FA5}">
                      <a16:colId xmlns:a16="http://schemas.microsoft.com/office/drawing/2014/main" val="1505901964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119943849"/>
                    </a:ext>
                  </a:extLst>
                </a:gridCol>
                <a:gridCol w="3816000">
                  <a:extLst>
                    <a:ext uri="{9D8B030D-6E8A-4147-A177-3AD203B41FA5}">
                      <a16:colId xmlns:a16="http://schemas.microsoft.com/office/drawing/2014/main" val="2595098694"/>
                    </a:ext>
                  </a:extLst>
                </a:gridCol>
              </a:tblGrid>
              <a:tr h="219410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26624</a:t>
                      </a:r>
                    </a:p>
                    <a:p>
                      <a:pPr algn="ctr"/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Read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 texts with understanding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Domain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Text Requirements / Management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Achievement Criteria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265469"/>
                  </a:ext>
                </a:extLst>
              </a:tr>
              <a:tr h="504000">
                <a:tc v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Core generic &gt; Work and Study Skills</a:t>
                      </a:r>
                      <a:endParaRPr lang="en-NZ" sz="10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3 texts.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two different types.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Candidate must demonstrate ongoing transferable competency against the unit standard as a whole over a period of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one month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Sufficient complexity:</a:t>
                      </a:r>
                      <a:endParaRPr lang="en-N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for the descriptors with 4 fronds on the pikopiko (ie: </a:t>
                      </a:r>
                      <a:r>
                        <a:rPr lang="en-NZ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 4</a:t>
                      </a: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Adult Learning Literacy Progressions) on pages 17-21 of this pdf doc:</a:t>
                      </a:r>
                    </a:p>
                    <a:p>
                      <a:r>
                        <a:rPr lang="en-NZ" sz="9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https://ako.ac.nz/assets/Knowledge-centre/ALNACC-Resources/Learning-progressions/9cd65f48d5/ALNACC-Background-Learning-Progressions-for-Adult-Literacy.pdf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Performance criteria must be met in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n-lt"/>
                        </a:rPr>
                        <a:t>each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 of at least three separate reading texts.  Criteria include:</a:t>
                      </a:r>
                    </a:p>
                    <a:p>
                      <a:pPr algn="l"/>
                      <a:endParaRPr 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1.1 Information relevant to reader’s purpose for reading is located within the text.</a:t>
                      </a:r>
                    </a:p>
                    <a:p>
                      <a:pPr algn="l"/>
                      <a:endParaRPr 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1.2 Text is summarised in terms of its ideas with supporting evidence.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explicit ideas must be summarised for each text; implicit ideas must be summarised for one text.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latin typeface="+mn-lt"/>
                        </a:rPr>
                        <a:t>Note well: Implicit</a:t>
                      </a:r>
                      <a:r>
                        <a:rPr lang="en-US" sz="800" b="0" dirty="0">
                          <a:solidFill>
                            <a:srgbClr val="FF0000"/>
                          </a:solidFill>
                          <a:latin typeface="+mn-lt"/>
                        </a:rPr>
                        <a:t> ideas need to be summarised for only 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  <a:latin typeface="+mn-lt"/>
                        </a:rPr>
                        <a:t>one</a:t>
                      </a:r>
                      <a:r>
                        <a:rPr lang="en-US" sz="800" b="0" dirty="0">
                          <a:solidFill>
                            <a:srgbClr val="FF0000"/>
                          </a:solidFill>
                          <a:latin typeface="+mn-lt"/>
                        </a:rPr>
                        <a:t> of three texts the student reads. </a:t>
                      </a:r>
                      <a:endParaRPr lang="en-NZ" sz="8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algn="l"/>
                      <a:endParaRPr 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1.3 Text is described in terms of writer’s purpose.</a:t>
                      </a:r>
                    </a:p>
                    <a:p>
                      <a:pPr algn="l"/>
                      <a:endParaRPr 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1.4 Text is evaluated with supporting evidence in terms of reader’s purpose.  </a:t>
                      </a:r>
                    </a:p>
                    <a:p>
                      <a:pPr algn="l"/>
                      <a:r>
                        <a:rPr lang="en-US" sz="800" b="0" i="1" u="sng" dirty="0">
                          <a:solidFill>
                            <a:schemeClr val="tx1"/>
                          </a:solidFill>
                          <a:latin typeface="+mn-lt"/>
                        </a:rPr>
                        <a:t>Range</a:t>
                      </a:r>
                      <a:r>
                        <a:rPr lang="en-US" sz="800" b="0" i="1" dirty="0">
                          <a:solidFill>
                            <a:schemeClr val="tx1"/>
                          </a:solidFill>
                          <a:latin typeface="+mn-lt"/>
                        </a:rPr>
                        <a:t>:  Evaluation may include usefulness, interest, validity, credibility.</a:t>
                      </a:r>
                      <a:endParaRPr lang="en-NZ" sz="8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75558"/>
                  </a:ext>
                </a:extLst>
              </a:tr>
              <a:tr h="219410">
                <a:tc vMerge="1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26622</a:t>
                      </a:r>
                    </a:p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Write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to communicate ideas for a purpose and audience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texts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different purposes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Approx. 500 words across all 3 pieces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piece must be 200+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1 piece must be paragraphed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may plan, draft, edit and use dictionaries and spell check.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– general guidance only – no specific pointers!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Performance criteria must be met in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at least three separate written texts.  Criteria include: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Ideas expressed are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Organisation of ideas is appropriate to purpose and text type.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at least one text must be continuous and paragraphed; all texts should be paragraphed if the length or text type require it.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 Language is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 Written texts demonstrate sufficient technical accuracy to communicate the purpose to the intended audience.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technical accuracy – verb tense, subject-verb agreement, spelling, punctuation</a:t>
                      </a:r>
                      <a:endParaRPr lang="en-NZ" sz="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626746"/>
                  </a:ext>
                </a:extLst>
              </a:tr>
              <a:tr h="64451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(Note:  version 5 is still valid as there are no changes to the achievement criteria.)</a:t>
                      </a:r>
                      <a:endParaRPr lang="en-NZ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36472"/>
                  </a:ext>
                </a:extLst>
              </a:tr>
              <a:tr h="21941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Credits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682785"/>
                  </a:ext>
                </a:extLst>
              </a:tr>
              <a:tr h="50400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92689"/>
                  </a:ext>
                </a:extLst>
              </a:tr>
            </a:tbl>
          </a:graphicData>
        </a:graphic>
      </p:graphicFrame>
      <p:pic>
        <p:nvPicPr>
          <p:cNvPr id="14" name="Graphic 13" descr="Open book outline">
            <a:extLst>
              <a:ext uri="{FF2B5EF4-FFF2-40B4-BE49-F238E27FC236}">
                <a16:creationId xmlns:a16="http://schemas.microsoft.com/office/drawing/2014/main" id="{C6B91AFF-61EC-A0F1-CCF7-D2B9868FB4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972" y="6404261"/>
            <a:ext cx="683557" cy="68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5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9A55D2-6A3D-3F79-CF82-55A04F6F3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F86CD5-A1CB-4558-A6A9-94D30281CAD2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CD0C1D-89C5-24F0-67C1-2FC02092A46C}"/>
              </a:ext>
            </a:extLst>
          </p:cNvPr>
          <p:cNvSpPr txBox="1"/>
          <p:nvPr/>
        </p:nvSpPr>
        <p:spPr>
          <a:xfrm>
            <a:off x="233085" y="424069"/>
            <a:ext cx="19845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Unit Standards for Level 1 Literacy</a:t>
            </a:r>
          </a:p>
          <a:p>
            <a:r>
              <a:rPr lang="en-US" sz="900" dirty="0"/>
              <a:t>Overview </a:t>
            </a:r>
          </a:p>
          <a:p>
            <a:r>
              <a:rPr lang="en-US" sz="900" dirty="0"/>
              <a:t>continued…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578C2667-13D7-106A-E68F-3BD1AE04F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768352"/>
              </p:ext>
            </p:extLst>
          </p:nvPr>
        </p:nvGraphicFramePr>
        <p:xfrm>
          <a:off x="322481" y="1003168"/>
          <a:ext cx="9435661" cy="34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867">
                  <a:extLst>
                    <a:ext uri="{9D8B030D-6E8A-4147-A177-3AD203B41FA5}">
                      <a16:colId xmlns:a16="http://schemas.microsoft.com/office/drawing/2014/main" val="3275287359"/>
                    </a:ext>
                  </a:extLst>
                </a:gridCol>
                <a:gridCol w="1385794">
                  <a:extLst>
                    <a:ext uri="{9D8B030D-6E8A-4147-A177-3AD203B41FA5}">
                      <a16:colId xmlns:a16="http://schemas.microsoft.com/office/drawing/2014/main" val="1505901964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4119943849"/>
                    </a:ext>
                  </a:extLst>
                </a:gridCol>
                <a:gridCol w="3816000">
                  <a:extLst>
                    <a:ext uri="{9D8B030D-6E8A-4147-A177-3AD203B41FA5}">
                      <a16:colId xmlns:a16="http://schemas.microsoft.com/office/drawing/2014/main" val="2595098694"/>
                    </a:ext>
                  </a:extLst>
                </a:gridCol>
              </a:tblGrid>
              <a:tr h="219410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26625</a:t>
                      </a:r>
                    </a:p>
                    <a:p>
                      <a:pPr algn="ctr"/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Actively participate in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spoken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interactions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Domain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Text Requirements / Management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Achievement Criteria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265469"/>
                  </a:ext>
                </a:extLst>
              </a:tr>
              <a:tr h="864000">
                <a:tc vMerge="1">
                  <a:txBody>
                    <a:bodyPr/>
                    <a:lstStyle/>
                    <a:p>
                      <a:pPr algn="ctr"/>
                      <a:endParaRPr lang="en-NZ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Core generic &gt; Work and Study Skills</a:t>
                      </a:r>
                      <a:endParaRPr lang="en-NZ" sz="10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in total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interactions </a:t>
                      </a:r>
                      <a:r>
                        <a:rPr kumimoji="0" lang="en-NZ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</a:t>
                      </a: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be on topics familiar to candidate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interaction </a:t>
                      </a:r>
                      <a:r>
                        <a:rPr kumimoji="0" lang="en-NZ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must</a:t>
                      </a: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be on less familiar topic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unscripted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face-to-face interactions:</a:t>
                      </a:r>
                    </a:p>
                    <a:p>
                      <a:pPr marL="408840" marR="0" lvl="1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1 one-to-one</a:t>
                      </a:r>
                    </a:p>
                    <a:p>
                      <a:pPr marL="408840" marR="0" lvl="1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1 small group situation</a:t>
                      </a:r>
                    </a:p>
                    <a:p>
                      <a:pPr marL="171450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may be electronic, eg: Zoom or Facetime</a:t>
                      </a:r>
                    </a:p>
                    <a:p>
                      <a:pPr marL="179388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Quality and complexity to demonstrate competence (versus any concerns about length).</a:t>
                      </a:r>
                    </a:p>
                    <a:p>
                      <a:pPr marL="179388" marR="0" lvl="0" indent="-17145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Interactions occurring over a period of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least one month.</a:t>
                      </a:r>
                    </a:p>
                    <a:p>
                      <a:pPr marL="7938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Sufficient complexity:</a:t>
                      </a:r>
                      <a:endParaRPr lang="en-N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for the descriptors with 4 fronds on the pikopiko (ie: </a:t>
                      </a:r>
                      <a:r>
                        <a:rPr lang="en-NZ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 4</a:t>
                      </a: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Adult Learning Literacy Progressions) on pages 13-16 of this pdf doc:</a:t>
                      </a:r>
                    </a:p>
                    <a:p>
                      <a:r>
                        <a:rPr lang="en-NZ" sz="9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https://ako.ac.nz/assets/Knowledge-centre/ALNACC-Resources/Learning-progressions/9cd65f48d5/ALNACC-Background-Learning-Progressions-for-Adult-Literacy.pdf</a:t>
                      </a:r>
                      <a:endParaRPr lang="en-N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Performance criteria must be met in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at least three interactions.  Criteria include: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Behaviours demonstrate participation in the interaction. 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900" b="0" i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Range of behaviours</a:t>
                      </a:r>
                      <a:r>
                        <a:rPr kumimoji="0" lang="en-NZ" sz="9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verbal, non-verbal;  participation – contributing ideas, sustaining dialogue;  contributing ideas may include but is not limited to – initiating a new idea, adding details, giving feedback, responding to feedback, adding different viewpoints;  sustaining dialogue may include but is not limited to – asking questions, agreeing, disagreeing, seeking clarification, responding to questions, responding to feedback, summarising/paraphrasing, acknowledging contributions, prompting, eye contact. 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NZ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Participation in interactions is appropriate to intended purpose and participants. 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900" b="0" i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kumimoji="0" lang="en-NZ" sz="9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appropriateness of – behaviour, language, tone; intended purpose may include but is not limited to – to persuade, to understand, to achieve consensus or to negotiate, to share ideas and information. 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NZ" sz="9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Assessors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must take into account the cultural identity and norms of participants, which may influence how they participate.</a:t>
                      </a:r>
                      <a:endParaRPr kumimoji="0" lang="en-NZ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7555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Unit Standard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26622</a:t>
                      </a:r>
                    </a:p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Write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to communicate ideas for a purpose and audience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Version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texts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different purposes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Approx. 500 words across all 3 pieces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piece must be 200+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1 piece must be paragraphed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may plan, draft, edit and use dictionaries and spell check.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– general guidance only – no specific pointers!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Performance criteria must be met in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at least three separate written texts.  Criteria include:</a:t>
                      </a:r>
                    </a:p>
                    <a:p>
                      <a:pPr marL="0" marR="0" lvl="0" indent="0" algn="l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Ideas expressed are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Organisation of ideas is appropriate to purpose and text type.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at least one text must be continuous and paragraphed; all texts should be paragraphed if the length or text type require it.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 Language is appropriate to purpose and audience. </a:t>
                      </a:r>
                    </a:p>
                    <a:p>
                      <a:endParaRPr lang="en-NZ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 Written texts demonstrate sufficient technical accuracy to communicate the purpose to the intended audience. </a:t>
                      </a:r>
                    </a:p>
                    <a:p>
                      <a:r>
                        <a:rPr lang="en-NZ" sz="800" b="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NZ" sz="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technical accuracy – verb tense, subject-verb agreement, spelling, punctuation</a:t>
                      </a:r>
                      <a:endParaRPr lang="en-NZ" sz="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626746"/>
                  </a:ext>
                </a:extLst>
              </a:tr>
              <a:tr h="86400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+mn-lt"/>
                        </a:rPr>
                        <a:t>(Note:  version 6 is still valid as there are no changes to the achievement criteria.)</a:t>
                      </a:r>
                      <a:endParaRPr lang="en-NZ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3647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Credits</a:t>
                      </a:r>
                      <a:endParaRPr lang="en-NZ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682785"/>
                  </a:ext>
                </a:extLst>
              </a:tr>
              <a:tr h="86400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92689"/>
                  </a:ext>
                </a:extLst>
              </a:tr>
            </a:tbl>
          </a:graphicData>
        </a:graphic>
      </p:graphicFrame>
      <p:pic>
        <p:nvPicPr>
          <p:cNvPr id="6" name="Graphic 5" descr="Chat with solid fill">
            <a:extLst>
              <a:ext uri="{FF2B5EF4-FFF2-40B4-BE49-F238E27FC236}">
                <a16:creationId xmlns:a16="http://schemas.microsoft.com/office/drawing/2014/main" id="{7FA02FDE-DD61-2CD4-E435-6D60FE35F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138" y="3330059"/>
            <a:ext cx="725107" cy="72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283172"/>
      </p:ext>
    </p:extLst>
  </p:cSld>
  <p:clrMapOvr>
    <a:masterClrMapping/>
  </p:clrMapOvr>
</p:sld>
</file>

<file path=ppt/theme/theme1.xml><?xml version="1.0" encoding="utf-8"?>
<a:theme xmlns:a="http://schemas.openxmlformats.org/drawingml/2006/main" name="Logo">
  <a:themeElements>
    <a:clrScheme name="Custom 4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070C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4 LANDSCAPE Template.potx" id="{D0248FA1-6E3B-4C87-81EA-97EC7D624A0D}" vid="{6380C4F3-9F53-404E-809F-8AAE328187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901</Words>
  <Application>Microsoft Office PowerPoint</Application>
  <PresentationFormat>Custom</PresentationFormat>
  <Paragraphs>113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Logo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de Lautour</dc:creator>
  <cp:lastModifiedBy>Sue de Lautour</cp:lastModifiedBy>
  <cp:revision>14</cp:revision>
  <dcterms:created xsi:type="dcterms:W3CDTF">2022-05-24T20:35:12Z</dcterms:created>
  <dcterms:modified xsi:type="dcterms:W3CDTF">2022-05-24T23:56:36Z</dcterms:modified>
</cp:coreProperties>
</file>